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6" r:id="rId11"/>
  </p:sldIdLst>
  <p:sldSz cx="13011150" cy="73152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idact Gothic" panose="000005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1BD3DB-CF6C-4983-B551-5135E341F555}" v="8" dt="2024-11-06T21:58:27.815"/>
  </p1510:revLst>
</p1510:revInfo>
</file>

<file path=ppt/tableStyles.xml><?xml version="1.0" encoding="utf-8"?>
<a:tblStyleLst xmlns:a="http://schemas.openxmlformats.org/drawingml/2006/main" def="{ECEABFD6-DEF5-4B08-A064-399E52D03A91}">
  <a:tblStyle styleId="{ECEABFD6-DEF5-4B08-A064-399E52D03A91}" styleName="Visme - Default">
    <a:wholeTbl>
      <a:tcTxStyle>
        <a:fontRef idx="minor">
          <a:prstClr val="black"/>
        </a:fontRef>
        <a:prstClr val="black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FFFFFF"/>
          </a:solidFill>
        </a:fill>
      </a:tcStyle>
    </a:wholeTbl>
    <a:band1H>
      <a:tcStyle>
        <a:tcBdr/>
      </a:tcStyle>
    </a:band1H>
    <a:band2H>
      <a:tcStyle>
        <a:tcBdr/>
        <a:fill>
          <a:solidFill>
            <a:srgbClr val="EAF3F3"/>
          </a:solidFill>
        </a:fill>
      </a:tcStyle>
    </a:band2H>
    <a:firstRow>
      <a:tcTxStyle>
        <a:fontRef idx="minor">
          <a:srgbClr val="FFFFFF"/>
        </a:fontRef>
        <a:srgbClr val="FFFFFF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4682B4"/>
          </a:solidFill>
        </a:fill>
      </a:tcStyle>
    </a:firstRow>
  </a:tblStyle>
  <a:tblStyle styleId="{250974F7-19B4-4E8B-8F88-A368280DB3C5}" styleName="Visme - Dark">
    <a:wholeTbl>
      <a:tcTxStyle>
        <a:fontRef idx="minor">
          <a:prstClr val="white"/>
        </a:fontRef>
        <a:prstClr val="white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34495E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34495E"/>
              </a:solidFill>
            </a:ln>
          </a:bottom>
          <a:insideH>
            <a:ln w="12700" cmpd="sng">
              <a:solidFill>
                <a:srgbClr val="34495E"/>
              </a:solidFill>
            </a:ln>
          </a:insideH>
          <a:insideV>
            <a:ln w="12700" cmpd="sng">
              <a:solidFill>
                <a:srgbClr val="34495E"/>
              </a:solidFill>
            </a:ln>
          </a:insideV>
        </a:tcBdr>
        <a:fill>
          <a:solidFill>
            <a:srgbClr val="34495E"/>
          </a:solidFill>
        </a:fill>
      </a:tcStyle>
    </a:wholeTbl>
    <a:firstRow>
      <a:tcTxStyle>
        <a:fontRef idx="minor">
          <a:srgbClr val="DDDD55"/>
        </a:fontRef>
        <a:srgbClr val="DDDD55"/>
      </a:tcTxStyle>
      <a:tcStyle>
        <a:tcBdr/>
      </a:tcStyle>
    </a:firstRow>
  </a:tblStyle>
  <a:tblStyle styleId="{D6B0A444-BE85-4B0B-AF8B-2701F9732221}" styleName="Visme - Light">
    <a:wholeTbl>
      <a:tcTxStyle>
        <a:fontRef idx="minor">
          <a:srgbClr val="818181"/>
        </a:fontRef>
        <a:srgbClr val="818181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DAE4EA"/>
          </a:solidFill>
        </a:fill>
      </a:tcStyle>
    </a:wholeTbl>
    <a:firstRow>
      <a:tcTxStyle b="on">
        <a:fontRef idx="minor">
          <a:srgbClr val="818181"/>
        </a:fontRef>
        <a:srgbClr val="818181"/>
      </a:tcTxStyle>
      <a:tcStyle>
        <a:tcBdr/>
      </a:tcStyle>
    </a:firstRow>
  </a:tblStyle>
  <a:tblStyle styleId="{D801C701-60A8-4CDB-9F91-86469C498BE4}" styleName="Visme - Dark with blue">
    <a:wholeTbl>
      <a:tcTxStyle>
        <a:fontRef idx="minor">
          <a:prstClr val="white"/>
        </a:fontRef>
        <a:prstClr val="white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717274"/>
          </a:solidFill>
        </a:fill>
      </a:tcStyle>
    </a:wholeTbl>
    <a:firstRow>
      <a:tcTxStyle b="on">
        <a:fontRef idx="minor">
          <a:srgbClr val="FFFFFF"/>
        </a:fontRef>
        <a:srgbClr val="FFFFFF"/>
      </a:tcTxStyle>
      <a:tcStyle>
        <a:tcBdr/>
        <a:fill>
          <a:solidFill>
            <a:srgbClr val="40A0F7"/>
          </a:solidFill>
        </a:fill>
      </a:tcStyle>
    </a:firstRow>
  </a:tblStyle>
  <a:tblStyle styleId="{CB79AEA9-4FA3-4525-A49E-7F1D2E6B107D}" styleName="Visme - Blue with Navy">
    <a:wholeTbl>
      <a:tcTxStyle>
        <a:fontRef idx="minor">
          <a:prstClr val="white"/>
        </a:fontRef>
        <a:prstClr val="white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3498DB"/>
          </a:solidFill>
        </a:fill>
      </a:tcStyle>
    </a:wholeTbl>
    <a:firstRow>
      <a:tcStyle>
        <a:tcBdr/>
        <a:fill>
          <a:solidFill>
            <a:srgbClr val="343F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50" d="100"/>
          <a:sy n="50" d="100"/>
        </p:scale>
        <p:origin x="2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A429A-90FE-4F33-893D-5F2AADB556A3}" type="datetimeFigureOut">
              <a:rPr lang="en-US"/>
              <a:t>11/6/2024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8AFD9-D5DB-4A47-A4BE-251B4DF1413A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71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pt-BR" smtClean="0"/>
              <a:t>06/11/2024</a:t>
            </a:fld>
            <a:endParaRPr/>
          </a:p>
        </p:txBody>
      </p:sp>
      <p:sp>
        <p:nvSpPr>
          <p:cNvPr id="5" name="Bottom colontit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smtClean="0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30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3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5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6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1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4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9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0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9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2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32436-246E-C341-8F9A-0B4F34C07184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943E6-0357-1B40-8726-50F09ABBA8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0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5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6.png"/><Relationship Id="rId4" Type="http://schemas.openxmlformats.org/officeDocument/2006/relationships/image" Target="../media/image2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</a:blipFill>
        <a:effectLst/>
      </p:bgPr>
    </p:bg>
    <p:spTree>
      <p:nvGrpSpPr>
        <p:cNvPr id="1" name="Slid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818468" y="2914386"/>
            <a:ext cx="4957503" cy="857250"/>
          </a:xfrm>
          <a:prstGeom prst="rect">
            <a:avLst/>
          </a:prstGeom>
        </p:spPr>
        <p:txBody>
          <a:bodyPr spcFirstLastPara="0" lIns="0" tIns="85725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6000" b="1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Sanguine</a:t>
            </a:r>
          </a:p>
        </p:txBody>
      </p:sp>
      <p:pic>
        <p:nvPicPr>
          <p:cNvPr id="3" name="Creative-Shape-7"/>
          <p:cNvPicPr/>
          <p:nvPr/>
        </p:nvPicPr>
        <p:blipFill rotWithShape="1">
          <a:blip r:embed="rId3"/>
          <a:stretch>
            <a:fillRect/>
          </a:stretch>
        </p:blipFill>
        <p:spPr>
          <a:xfrm rot="-2700000">
            <a:off x="4091667" y="364937"/>
            <a:ext cx="10640117" cy="7918827"/>
          </a:xfrm>
          <a:prstGeom prst="rect">
            <a:avLst/>
          </a:prstGeom>
        </p:spPr>
      </p:pic>
      <p:pic>
        <p:nvPicPr>
          <p:cNvPr id="4" name="Science80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328807" y="5010150"/>
            <a:ext cx="2125935" cy="1892097"/>
          </a:xfrm>
          <a:prstGeom prst="rect">
            <a:avLst/>
          </a:prstGeom>
        </p:spPr>
      </p:pic>
      <p:pic>
        <p:nvPicPr>
          <p:cNvPr id="5" name="Creative-Shape-4 copy 1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9105900" y="5591175"/>
            <a:ext cx="2377529" cy="2306910"/>
          </a:xfrm>
          <a:prstGeom prst="rect">
            <a:avLst/>
          </a:prstGeom>
        </p:spPr>
      </p:pic>
      <p:pic>
        <p:nvPicPr>
          <p:cNvPr id="6" name="iPhone 12 Pro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7258050" y="428625"/>
            <a:ext cx="3453110" cy="6640596"/>
          </a:xfrm>
          <a:prstGeom prst="rect">
            <a:avLst/>
          </a:prstGeom>
        </p:spPr>
      </p:pic>
      <p:pic>
        <p:nvPicPr>
          <p:cNvPr id="7" name="Creative-Shape-4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6198241" y="247650"/>
            <a:ext cx="2116187" cy="2034034"/>
          </a:xfrm>
          <a:prstGeom prst="rect">
            <a:avLst/>
          </a:prstGeom>
        </p:spPr>
      </p:pic>
      <p:pic>
        <p:nvPicPr>
          <p:cNvPr id="8" name="Creative-Shape-4 copy 2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10283404" y="4295775"/>
            <a:ext cx="920502" cy="964034"/>
          </a:xfrm>
          <a:prstGeom prst="rect">
            <a:avLst/>
          </a:prstGeom>
        </p:spPr>
      </p:pic>
      <p:pic>
        <p:nvPicPr>
          <p:cNvPr id="9" name="Creative-Shape-4 copy 3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-790575" y="-885825"/>
            <a:ext cx="3502018" cy="3497375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391774" y="3700542"/>
            <a:ext cx="5918796" cy="352425"/>
          </a:xfrm>
          <a:prstGeom prst="rect">
            <a:avLst/>
          </a:prstGeom>
        </p:spPr>
        <p:txBody>
          <a:bodyPr spcFirstLastPara="0" lIns="0" tIns="85725" rIns="0" bIns="0" anchor="t"/>
          <a:lstStyle/>
          <a:p>
            <a:pPr algn="ctr" hangingPunct="0">
              <a:lnSpc>
                <a:spcPct val="100000"/>
              </a:lnSpc>
            </a:pPr>
            <a:r>
              <a:rPr sz="2000" b="1" spc="450" dirty="0" err="1">
                <a:solidFill>
                  <a:srgbClr val="F76C5B"/>
                </a:solidFill>
                <a:latin typeface="SuperscriptNumbersFontFix"/>
                <a:ea typeface="+mn-ea"/>
                <a:cs typeface="SuperscriptNumbersFontFix"/>
              </a:rPr>
              <a:t>Exames</a:t>
            </a:r>
            <a:r>
              <a:rPr sz="2000" b="1" spc="450" dirty="0">
                <a:solidFill>
                  <a:srgbClr val="F76C5B"/>
                </a:solidFill>
                <a:latin typeface="SuperscriptNumbersFontFix"/>
                <a:ea typeface="+mn-ea"/>
                <a:cs typeface="SuperscriptNumbersFontFix"/>
              </a:rPr>
              <a:t> de </a:t>
            </a:r>
            <a:r>
              <a:rPr sz="2000" b="1" spc="450" dirty="0" err="1">
                <a:solidFill>
                  <a:srgbClr val="F76C5B"/>
                </a:solidFill>
                <a:latin typeface="SuperscriptNumbersFontFix"/>
                <a:ea typeface="+mn-ea"/>
                <a:cs typeface="SuperscriptNumbersFontFix"/>
              </a:rPr>
              <a:t>Sangue</a:t>
            </a:r>
            <a:r>
              <a:rPr sz="2000" b="1" spc="450" dirty="0">
                <a:solidFill>
                  <a:srgbClr val="F76C5B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000" b="1" spc="450" dirty="0" err="1">
                <a:solidFill>
                  <a:srgbClr val="F76C5B"/>
                </a:solidFill>
                <a:latin typeface="SuperscriptNumbersFontFix"/>
                <a:ea typeface="+mn-ea"/>
                <a:cs typeface="SuperscriptNumbersFontFix"/>
              </a:rPr>
              <a:t>Simplificados</a:t>
            </a:r>
            <a:endParaRPr sz="2000" b="1" spc="450" dirty="0">
              <a:solidFill>
                <a:srgbClr val="F76C5B"/>
              </a:solidFill>
              <a:latin typeface="SuperscriptNumbersFontFix"/>
              <a:ea typeface="+mn-ea"/>
              <a:cs typeface="SuperscriptNumbersFontFix"/>
            </a:endParaRPr>
          </a:p>
        </p:txBody>
      </p:sp>
      <p:pic>
        <p:nvPicPr>
          <p:cNvPr id="11" name="Medical-Healthcare-Blood-Test-Outline-Filled-12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4874778" y="2576458"/>
            <a:ext cx="1094398" cy="1094398"/>
          </a:xfrm>
          <a:prstGeom prst="rect">
            <a:avLst/>
          </a:prstGeom>
        </p:spPr>
      </p:pic>
      <p:pic>
        <p:nvPicPr>
          <p:cNvPr id="12" name="Kate Hliznitsova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7592847" y="698676"/>
            <a:ext cx="6953526" cy="1039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Untitled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5778" y="3209925"/>
            <a:ext cx="4577643" cy="2228850"/>
          </a:xfrm>
          <a:prstGeom prst="rect">
            <a:avLst/>
          </a:prstGeom>
        </p:spPr>
        <p:txBody>
          <a:bodyPr spcFirstLastPara="0" lIns="95250" tIns="85725" rIns="95250" bIns="0" anchor="t"/>
          <a:lstStyle/>
          <a:p>
            <a:pPr algn="ctr" hangingPunct="0">
              <a:lnSpc>
                <a:spcPct val="100000"/>
              </a:lnSpc>
            </a:pPr>
            <a:r>
              <a:rPr sz="2700"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Seja</a:t>
            </a:r>
            <a:r>
              <a:rPr sz="2700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700"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uma</a:t>
            </a:r>
            <a:r>
              <a:rPr sz="2700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das </a:t>
            </a:r>
            <a:r>
              <a:rPr sz="2700"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primeiras</a:t>
            </a:r>
            <a:r>
              <a:rPr sz="2700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a </a:t>
            </a:r>
            <a:r>
              <a:rPr sz="2700"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experimentar</a:t>
            </a:r>
            <a:r>
              <a:rPr sz="2700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a </a:t>
            </a:r>
            <a:r>
              <a:rPr sz="2700"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tecnologia</a:t>
            </a:r>
            <a:r>
              <a:rPr sz="2700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que </a:t>
            </a:r>
            <a:r>
              <a:rPr sz="2700"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está</a:t>
            </a:r>
            <a:r>
              <a:rPr sz="2700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lang="pt-BR" sz="2700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revolucionará</a:t>
            </a:r>
            <a:r>
              <a:rPr sz="2700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a forma </a:t>
            </a:r>
            <a:r>
              <a:rPr sz="2700"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como</a:t>
            </a:r>
            <a:r>
              <a:rPr sz="2700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700"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cuidamos</a:t>
            </a:r>
            <a:r>
              <a:rPr sz="2700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da </a:t>
            </a:r>
            <a:r>
              <a:rPr sz="2700"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nossa</a:t>
            </a:r>
            <a:r>
              <a:rPr sz="2700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700"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saúde</a:t>
            </a:r>
            <a:r>
              <a:rPr sz="2700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.</a:t>
            </a:r>
          </a:p>
        </p:txBody>
      </p:sp>
      <p:sp>
        <p:nvSpPr>
          <p:cNvPr id="3" name="Retângulo 2"/>
          <p:cNvSpPr/>
          <p:nvPr/>
        </p:nvSpPr>
        <p:spPr>
          <a:xfrm>
            <a:off x="5522486" y="2817995"/>
            <a:ext cx="2163532" cy="62243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3600" b="1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Sanguine</a:t>
            </a:r>
          </a:p>
        </p:txBody>
      </p:sp>
      <p:pic>
        <p:nvPicPr>
          <p:cNvPr id="4" name="Medical-Healthcare-Blood-Test-Outline-Filled-1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042806" y="1635092"/>
            <a:ext cx="1277872" cy="10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</a:blipFill>
        <a:effectLst/>
      </p:bgPr>
    </p:bg>
    <p:spTree>
      <p:nvGrpSpPr>
        <p:cNvPr id="1" name="Slid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urynas Mereckas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0" y="3490644"/>
            <a:ext cx="13277850" cy="4400550"/>
          </a:xfrm>
          <a:prstGeom prst="rect">
            <a:avLst/>
          </a:prstGeom>
        </p:spPr>
      </p:pic>
      <p:sp>
        <p:nvSpPr>
          <p:cNvPr id="3" name="text 0 copy 4"/>
          <p:cNvSpPr/>
          <p:nvPr/>
        </p:nvSpPr>
        <p:spPr>
          <a:xfrm>
            <a:off x="169872" y="1181100"/>
            <a:ext cx="12764914" cy="5715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83333"/>
              </a:lnSpc>
              <a:spcBef>
                <a:spcPct val="6667"/>
              </a:spcBef>
            </a:pPr>
            <a:r>
              <a:rPr sz="4500" b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Founders</a:t>
            </a:r>
          </a:p>
        </p:txBody>
      </p:sp>
      <p:sp>
        <p:nvSpPr>
          <p:cNvPr id="4" name="text 1"/>
          <p:cNvSpPr/>
          <p:nvPr/>
        </p:nvSpPr>
        <p:spPr>
          <a:xfrm>
            <a:off x="190939" y="4344610"/>
            <a:ext cx="2869629" cy="4572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3000" b="1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Aline Borges</a:t>
            </a:r>
          </a:p>
        </p:txBody>
      </p:sp>
      <p:sp>
        <p:nvSpPr>
          <p:cNvPr id="5" name="text 1 copy 2"/>
          <p:cNvSpPr/>
          <p:nvPr/>
        </p:nvSpPr>
        <p:spPr>
          <a:xfrm>
            <a:off x="0" y="4801810"/>
            <a:ext cx="3251509" cy="3429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225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Gestão e </a:t>
            </a:r>
            <a:r>
              <a:rPr sz="225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Estratégia</a:t>
            </a:r>
            <a:endParaRPr sz="2250" dirty="0">
              <a:solidFill>
                <a:srgbClr val="FFFFFF"/>
              </a:solidFill>
              <a:latin typeface="SuperscriptNumbersFontFix"/>
              <a:ea typeface="+mn-ea"/>
              <a:cs typeface="SuperscriptNumbersFontFix"/>
            </a:endParaRPr>
          </a:p>
        </p:txBody>
      </p:sp>
      <p:sp>
        <p:nvSpPr>
          <p:cNvPr id="6" name="text 1"/>
          <p:cNvSpPr/>
          <p:nvPr/>
        </p:nvSpPr>
        <p:spPr>
          <a:xfrm>
            <a:off x="3474523" y="4326087"/>
            <a:ext cx="2869629" cy="4572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3000" b="1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Hugo Rodrigues</a:t>
            </a:r>
          </a:p>
        </p:txBody>
      </p:sp>
      <p:sp>
        <p:nvSpPr>
          <p:cNvPr id="7" name="text 1 copy 2"/>
          <p:cNvSpPr/>
          <p:nvPr/>
        </p:nvSpPr>
        <p:spPr>
          <a:xfrm>
            <a:off x="3283583" y="4821387"/>
            <a:ext cx="3251509" cy="3429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225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Finanças</a:t>
            </a:r>
          </a:p>
        </p:txBody>
      </p:sp>
      <p:sp>
        <p:nvSpPr>
          <p:cNvPr id="8" name="text 1"/>
          <p:cNvSpPr/>
          <p:nvPr/>
        </p:nvSpPr>
        <p:spPr>
          <a:xfrm>
            <a:off x="6771114" y="4265470"/>
            <a:ext cx="3035955" cy="453523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2976" b="1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Renata Barcelos</a:t>
            </a:r>
          </a:p>
        </p:txBody>
      </p:sp>
      <p:sp>
        <p:nvSpPr>
          <p:cNvPr id="9" name="text 1 copy 2"/>
          <p:cNvSpPr/>
          <p:nvPr/>
        </p:nvSpPr>
        <p:spPr>
          <a:xfrm>
            <a:off x="6771114" y="4757249"/>
            <a:ext cx="3225359" cy="340142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2232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Marketing e Growth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0E6758C3-ADDC-1344-B25A-8260D4464F99}"/>
              </a:ext>
            </a:extLst>
          </p:cNvPr>
          <p:cNvSpPr/>
          <p:nvPr/>
        </p:nvSpPr>
        <p:spPr>
          <a:xfrm>
            <a:off x="3563067" y="1863029"/>
            <a:ext cx="2520000" cy="25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3752536" y="2043029"/>
            <a:ext cx="2160000" cy="2160000"/>
          </a:xfrm>
          <a:prstGeom prst="rect">
            <a:avLst/>
          </a:prstGeom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E083F561-E096-79FA-B2FF-9B2F76889F4B}"/>
              </a:ext>
            </a:extLst>
          </p:cNvPr>
          <p:cNvSpPr/>
          <p:nvPr/>
        </p:nvSpPr>
        <p:spPr>
          <a:xfrm>
            <a:off x="438590" y="1863029"/>
            <a:ext cx="2520000" cy="25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28059" y="2043029"/>
            <a:ext cx="2160000" cy="2160000"/>
          </a:xfrm>
          <a:prstGeom prst="rect">
            <a:avLst/>
          </a:prstGeom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B3D7C025-BDDF-91A6-67D7-9043DDF99B34}"/>
              </a:ext>
            </a:extLst>
          </p:cNvPr>
          <p:cNvSpPr/>
          <p:nvPr/>
        </p:nvSpPr>
        <p:spPr>
          <a:xfrm>
            <a:off x="6918614" y="1800490"/>
            <a:ext cx="2520000" cy="25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shared image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7098614" y="2000250"/>
            <a:ext cx="2160000" cy="2160000"/>
          </a:xfrm>
          <a:prstGeom prst="rect">
            <a:avLst/>
          </a:prstGeom>
        </p:spPr>
      </p:pic>
      <p:pic>
        <p:nvPicPr>
          <p:cNvPr id="13" name="customLine"/>
          <p:cNvPicPr/>
          <p:nvPr/>
        </p:nvPicPr>
        <p:blipFill rotWithShape="1">
          <a:blip r:embed="rId7"/>
          <a:stretch>
            <a:fillRect/>
          </a:stretch>
        </p:blipFill>
        <p:spPr>
          <a:xfrm rot="-5400000">
            <a:off x="5771845" y="390525"/>
            <a:ext cx="1560968" cy="190500"/>
          </a:xfrm>
          <a:prstGeom prst="rect">
            <a:avLst/>
          </a:prstGeom>
        </p:spPr>
      </p:pic>
      <p:pic>
        <p:nvPicPr>
          <p:cNvPr id="14" name="customLine copy 1"/>
          <p:cNvPicPr/>
          <p:nvPr/>
        </p:nvPicPr>
        <p:blipFill rotWithShape="1">
          <a:blip r:embed="rId7"/>
          <a:stretch>
            <a:fillRect/>
          </a:stretch>
        </p:blipFill>
        <p:spPr>
          <a:xfrm rot="-5400000">
            <a:off x="5773589" y="7219950"/>
            <a:ext cx="1560968" cy="19050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1090452" y="304800"/>
            <a:ext cx="2186148" cy="413773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3258" b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Sanguine</a:t>
            </a:r>
          </a:p>
        </p:txBody>
      </p:sp>
      <p:pic>
        <p:nvPicPr>
          <p:cNvPr id="16" name="Medical-Healthcare-Blood-Test-Outline-Filled-12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440171" y="245070"/>
            <a:ext cx="688380" cy="688380"/>
          </a:xfrm>
          <a:prstGeom prst="rect">
            <a:avLst/>
          </a:prstGeom>
        </p:spPr>
      </p:pic>
      <p:pic>
        <p:nvPicPr>
          <p:cNvPr id="17" name="shared image.jpg copy 1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-5875760" y="310187"/>
            <a:ext cx="3468575" cy="616635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33999B0-52C2-9816-8735-9FEFF6E005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787534" y="-1012975"/>
            <a:ext cx="7451116" cy="4959649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3BE284EC-493F-94C5-49FD-6197E1D044E9}"/>
              </a:ext>
            </a:extLst>
          </p:cNvPr>
          <p:cNvSpPr/>
          <p:nvPr/>
        </p:nvSpPr>
        <p:spPr>
          <a:xfrm>
            <a:off x="10043091" y="1863029"/>
            <a:ext cx="2520000" cy="25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0922E90-21BB-E28F-88C4-C7A978BEC021}"/>
              </a:ext>
            </a:extLst>
          </p:cNvPr>
          <p:cNvSpPr/>
          <p:nvPr/>
        </p:nvSpPr>
        <p:spPr>
          <a:xfrm>
            <a:off x="10223091" y="2058540"/>
            <a:ext cx="2160000" cy="2160000"/>
          </a:xfrm>
          <a:prstGeom prst="ellipse">
            <a:avLst/>
          </a:prstGeom>
          <a:blipFill dpi="0" rotWithShape="1">
            <a:blip r:embed="rId11"/>
            <a:srcRect/>
            <a:stretch>
              <a:fillRect b="4000"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59CDA8E8-863F-68D8-924E-10F6A3C283C0}"/>
              </a:ext>
            </a:extLst>
          </p:cNvPr>
          <p:cNvSpPr/>
          <p:nvPr/>
        </p:nvSpPr>
        <p:spPr>
          <a:xfrm>
            <a:off x="9954569" y="4301287"/>
            <a:ext cx="2921512" cy="4644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lang="pt-BR" sz="3000" b="1" dirty="0">
                <a:solidFill>
                  <a:srgbClr val="FFFFFF"/>
                </a:solidFill>
                <a:latin typeface="SuperscriptNumbersFontFix"/>
                <a:cs typeface="SuperscriptNumbersFontFix"/>
              </a:rPr>
              <a:t>Marcos </a:t>
            </a:r>
            <a:r>
              <a:rPr lang="pt-BR" sz="2976" b="1" dirty="0">
                <a:solidFill>
                  <a:srgbClr val="FFFFFF"/>
                </a:solidFill>
                <a:latin typeface="SuperscriptNumbersFontFix"/>
              </a:rPr>
              <a:t>Belarmino</a:t>
            </a:r>
          </a:p>
          <a:p>
            <a:pPr algn="ctr" hangingPunct="0">
              <a:lnSpc>
                <a:spcPct val="100000"/>
              </a:lnSpc>
            </a:pPr>
            <a:r>
              <a:rPr lang="pt-BR" sz="2232" dirty="0">
                <a:solidFill>
                  <a:srgbClr val="FFFFFF"/>
                </a:solidFill>
                <a:latin typeface="SuperscriptNumbersFontFix"/>
              </a:rPr>
              <a:t>Produto</a:t>
            </a:r>
            <a:endParaRPr sz="2232" dirty="0">
              <a:solidFill>
                <a:srgbClr val="FFFFFF"/>
              </a:solidFill>
              <a:latin typeface="SuperscriptNumbersFontFix"/>
            </a:endParaRP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lid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 copy 3"/>
          <p:cNvSpPr/>
          <p:nvPr/>
        </p:nvSpPr>
        <p:spPr>
          <a:xfrm>
            <a:off x="6530158" y="4829175"/>
            <a:ext cx="4337463" cy="9239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Os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exames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de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sangue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podem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ser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complexos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e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confusos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,</a:t>
            </a:r>
          </a:p>
          <a:p>
            <a:pPr algn="l" hangingPunct="0">
              <a:lnSpc>
                <a:spcPct val="100000"/>
              </a:lnSpc>
            </a:pP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apresentando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muitos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números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que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são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difíceis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de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entender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para a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maioria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das </a:t>
            </a:r>
            <a:r>
              <a:rPr sz="24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pessoas</a:t>
            </a:r>
            <a:r>
              <a:rPr sz="24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.</a:t>
            </a:r>
          </a:p>
        </p:txBody>
      </p:sp>
      <p:sp>
        <p:nvSpPr>
          <p:cNvPr id="3" name="text 1 copy 2"/>
          <p:cNvSpPr/>
          <p:nvPr/>
        </p:nvSpPr>
        <p:spPr>
          <a:xfrm>
            <a:off x="1409700" y="5291767"/>
            <a:ext cx="4187726" cy="6667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sz="2175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Entenda seus resultados</a:t>
            </a:r>
          </a:p>
          <a:p>
            <a:pPr algn="l" hangingPunct="0">
              <a:lnSpc>
                <a:spcPct val="100000"/>
              </a:lnSpc>
            </a:pPr>
            <a:r>
              <a:rPr sz="2175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de forma fácil e rápida</a:t>
            </a:r>
          </a:p>
        </p:txBody>
      </p:sp>
      <p:sp>
        <p:nvSpPr>
          <p:cNvPr id="4" name="text 0"/>
          <p:cNvSpPr/>
          <p:nvPr/>
        </p:nvSpPr>
        <p:spPr>
          <a:xfrm>
            <a:off x="2533650" y="3314700"/>
            <a:ext cx="4524375" cy="3905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3075" i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Saúde em suas mãos</a:t>
            </a:r>
          </a:p>
        </p:txBody>
      </p:sp>
      <p:sp>
        <p:nvSpPr>
          <p:cNvPr id="5" name="Retângulo 4"/>
          <p:cNvSpPr/>
          <p:nvPr/>
        </p:nvSpPr>
        <p:spPr>
          <a:xfrm>
            <a:off x="963257" y="381000"/>
            <a:ext cx="1616340" cy="457200"/>
          </a:xfrm>
          <a:prstGeom prst="rect">
            <a:avLst/>
          </a:prstGeom>
        </p:spPr>
        <p:txBody>
          <a:bodyPr spcFirstLastPara="0" lIns="0" tIns="85725" rIns="0" bIns="0" anchor="t"/>
          <a:lstStyle/>
          <a:p>
            <a:pPr algn="r" hangingPunct="0">
              <a:lnSpc>
                <a:spcPct val="83333"/>
              </a:lnSpc>
              <a:spcBef>
                <a:spcPct val="6667"/>
              </a:spcBef>
            </a:pPr>
            <a:r>
              <a:rPr sz="2800" b="1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Sanguine</a:t>
            </a:r>
          </a:p>
        </p:txBody>
      </p:sp>
      <p:sp>
        <p:nvSpPr>
          <p:cNvPr id="6" name="text 0 copy 4"/>
          <p:cNvSpPr/>
          <p:nvPr/>
        </p:nvSpPr>
        <p:spPr>
          <a:xfrm>
            <a:off x="2209800" y="2762250"/>
            <a:ext cx="4234375" cy="2762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2175" b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Exames de Sangue Simplificados</a:t>
            </a:r>
          </a:p>
        </p:txBody>
      </p:sp>
      <p:pic>
        <p:nvPicPr>
          <p:cNvPr id="7" name="Line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733425" y="3276600"/>
            <a:ext cx="1447800" cy="304800"/>
          </a:xfrm>
          <a:prstGeom prst="rect">
            <a:avLst/>
          </a:prstGeom>
        </p:spPr>
      </p:pic>
      <p:pic>
        <p:nvPicPr>
          <p:cNvPr id="8" name="quotation mark first outline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1876425" y="1257300"/>
            <a:ext cx="1586211" cy="1586211"/>
          </a:xfrm>
          <a:prstGeom prst="rect">
            <a:avLst/>
          </a:prstGeom>
        </p:spPr>
      </p:pic>
      <p:pic>
        <p:nvPicPr>
          <p:cNvPr id="9" name="quotation mark second outline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9397583" y="3048000"/>
            <a:ext cx="1576983" cy="1576983"/>
          </a:xfrm>
          <a:prstGeom prst="rect">
            <a:avLst/>
          </a:prstGeom>
        </p:spPr>
      </p:pic>
      <p:pic>
        <p:nvPicPr>
          <p:cNvPr id="10" name="Medical-Healthcare-Blood-Test-Outline-Filled-12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441588" y="213655"/>
            <a:ext cx="888251" cy="888251"/>
          </a:xfrm>
          <a:prstGeom prst="rect">
            <a:avLst/>
          </a:prstGeom>
        </p:spPr>
      </p:pic>
      <p:pic>
        <p:nvPicPr>
          <p:cNvPr id="11" name="A Thousand Nights Instrumenta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0E5"/>
        </a:solidFill>
        <a:effectLst/>
      </p:bgPr>
    </p:bg>
    <p:spTree>
      <p:nvGrpSpPr>
        <p:cNvPr id="1" name="Slide 1 copy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reative-Shape-25 copy 2"/>
          <p:cNvPicPr/>
          <p:nvPr/>
        </p:nvPicPr>
        <p:blipFill rotWithShape="1">
          <a:blip r:embed="rId2"/>
          <a:stretch>
            <a:fillRect/>
          </a:stretch>
        </p:blipFill>
        <p:spPr>
          <a:xfrm rot="-7458504">
            <a:off x="5496236" y="-5686425"/>
            <a:ext cx="7576462" cy="9343144"/>
          </a:xfrm>
          <a:prstGeom prst="rect">
            <a:avLst/>
          </a:prstGeom>
        </p:spPr>
      </p:pic>
      <p:pic>
        <p:nvPicPr>
          <p:cNvPr id="3" name="Creative-Shape-2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762750" y="3886200"/>
            <a:ext cx="5396154" cy="6660655"/>
          </a:xfrm>
          <a:prstGeom prst="rect">
            <a:avLst/>
          </a:prstGeom>
        </p:spPr>
      </p:pic>
      <p:pic>
        <p:nvPicPr>
          <p:cNvPr id="4" name="Line-1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-221231" y="7267575"/>
            <a:ext cx="10538961" cy="2667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105746" y="5416086"/>
            <a:ext cx="3080454" cy="1250320"/>
          </a:xfrm>
          <a:prstGeom prst="rect">
            <a:avLst/>
          </a:prstGeom>
        </p:spPr>
        <p:txBody>
          <a:bodyPr spcFirstLastPara="0" lIns="109677" tIns="109677" rIns="109677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4059">
                <a:solidFill>
                  <a:srgbClr val="1F2F2F"/>
                </a:solidFill>
                <a:latin typeface="SuperscriptNumbersFontFix"/>
                <a:ea typeface="+mn-ea"/>
                <a:cs typeface="SuperscriptNumbersFontFix"/>
              </a:rPr>
              <a:t>Marina</a:t>
            </a:r>
          </a:p>
          <a:p>
            <a:pPr algn="l" hangingPunct="0">
              <a:lnSpc>
                <a:spcPct val="83333"/>
              </a:lnSpc>
            </a:pPr>
            <a:r>
              <a:rPr sz="4059" b="1">
                <a:solidFill>
                  <a:srgbClr val="1F2F2F"/>
                </a:solidFill>
                <a:latin typeface="SuperscriptNumbersFontFix"/>
                <a:ea typeface="+mn-ea"/>
                <a:cs typeface="SuperscriptNumbersFontFix"/>
              </a:rPr>
              <a:t>Silva</a:t>
            </a:r>
          </a:p>
        </p:txBody>
      </p:sp>
      <p:sp>
        <p:nvSpPr>
          <p:cNvPr id="6" name="Retângulo 5"/>
          <p:cNvSpPr/>
          <p:nvPr/>
        </p:nvSpPr>
        <p:spPr>
          <a:xfrm>
            <a:off x="4245927" y="6668152"/>
            <a:ext cx="2000590" cy="285750"/>
          </a:xfrm>
          <a:prstGeom prst="rect">
            <a:avLst/>
          </a:prstGeom>
          <a:solidFill>
            <a:srgbClr val="FFFFFF"/>
          </a:solidFill>
          <a:ln w="0" cmpd="sng">
            <a:solidFill>
              <a:srgbClr val="000000"/>
            </a:solidFill>
          </a:ln>
        </p:spPr>
        <p:txBody>
          <a:bodyPr spcFirstLastPara="0" lIns="0" tIns="76200" rIns="0" bIns="0" anchor="t"/>
          <a:lstStyle/>
          <a:p>
            <a:pPr algn="ctr" hangingPunct="0">
              <a:lnSpc>
                <a:spcPct val="83333"/>
              </a:lnSpc>
              <a:spcBef>
                <a:spcPct val="6667"/>
              </a:spcBef>
            </a:pPr>
            <a:r>
              <a:rPr sz="105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Profissional Liberal</a:t>
            </a:r>
          </a:p>
        </p:txBody>
      </p:sp>
      <p:sp>
        <p:nvSpPr>
          <p:cNvPr id="7" name="text 2"/>
          <p:cNvSpPr/>
          <p:nvPr/>
        </p:nvSpPr>
        <p:spPr>
          <a:xfrm>
            <a:off x="477254" y="522147"/>
            <a:ext cx="2570794" cy="10096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00000"/>
              </a:lnSpc>
            </a:pPr>
            <a:r>
              <a:rPr sz="1350">
                <a:solidFill>
                  <a:srgbClr val="42504B"/>
                </a:solidFill>
                <a:latin typeface="SuperscriptNumbersFontFix"/>
                <a:ea typeface="+mn-ea"/>
                <a:cs typeface="SuperscriptNumbersFontFix"/>
              </a:rPr>
              <a:t>“É desafiador, mas</a:t>
            </a:r>
          </a:p>
          <a:p>
            <a:pPr algn="ctr" hangingPunct="0">
              <a:lnSpc>
                <a:spcPct val="100000"/>
              </a:lnSpc>
            </a:pPr>
            <a:r>
              <a:rPr sz="1350" b="1">
                <a:solidFill>
                  <a:srgbClr val="42504B"/>
                </a:solidFill>
                <a:latin typeface="SuperscriptNumbersFontFix"/>
                <a:ea typeface="+mn-ea"/>
                <a:cs typeface="SuperscriptNumbersFontFix"/>
              </a:rPr>
              <a:t>eu valorizo o cuidado com a minha saúde!”</a:t>
            </a:r>
          </a:p>
          <a:p>
            <a:pPr algn="ctr" hangingPunct="0">
              <a:lnSpc>
                <a:spcPct val="100000"/>
              </a:lnSpc>
            </a:pPr>
            <a:r>
              <a:rPr sz="1350">
                <a:solidFill>
                  <a:srgbClr val="42504B"/>
                </a:solidFill>
                <a:latin typeface="SuperscriptNumbersFontFix"/>
                <a:ea typeface="+mn-ea"/>
                <a:cs typeface="SuperscriptNumbersFontFix"/>
              </a:rPr>
              <a:t>- Marina S.</a:t>
            </a:r>
          </a:p>
        </p:txBody>
      </p:sp>
      <p:sp>
        <p:nvSpPr>
          <p:cNvPr id="8" name="Retângulo 7"/>
          <p:cNvSpPr/>
          <p:nvPr/>
        </p:nvSpPr>
        <p:spPr>
          <a:xfrm>
            <a:off x="7248525" y="5524500"/>
            <a:ext cx="2670656" cy="15621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50000"/>
              </a:lnSpc>
            </a:pPr>
            <a:r>
              <a:rPr sz="120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Idade: 42 anos</a:t>
            </a:r>
          </a:p>
          <a:p>
            <a:pPr algn="l" hangingPunct="0">
              <a:lnSpc>
                <a:spcPct val="150000"/>
              </a:lnSpc>
            </a:pPr>
            <a:r>
              <a:rPr sz="120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Estado Civil: Casada</a:t>
            </a:r>
          </a:p>
          <a:p>
            <a:pPr algn="l" hangingPunct="0">
              <a:lnSpc>
                <a:spcPct val="150000"/>
              </a:lnSpc>
            </a:pPr>
            <a:r>
              <a:rPr sz="120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Localização: São Paulo, SP</a:t>
            </a:r>
          </a:p>
          <a:p>
            <a:pPr algn="l" hangingPunct="0">
              <a:lnSpc>
                <a:spcPct val="150000"/>
              </a:lnSpc>
            </a:pPr>
            <a:r>
              <a:rPr sz="120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Renda Anual: Classe média alta</a:t>
            </a:r>
          </a:p>
          <a:p>
            <a:pPr algn="l" hangingPunct="0">
              <a:lnSpc>
                <a:spcPct val="150000"/>
              </a:lnSpc>
            </a:pPr>
            <a:r>
              <a:rPr sz="1200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Educação: Superior completo</a:t>
            </a:r>
          </a:p>
        </p:txBody>
      </p:sp>
      <p:pic>
        <p:nvPicPr>
          <p:cNvPr id="9" name="Heart-object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971846" y="5975088"/>
            <a:ext cx="228746" cy="208737"/>
          </a:xfrm>
          <a:prstGeom prst="rect">
            <a:avLst/>
          </a:prstGeom>
        </p:spPr>
      </p:pic>
      <p:pic>
        <p:nvPicPr>
          <p:cNvPr id="10" name="Icon-182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6986207" y="6217267"/>
            <a:ext cx="200025" cy="283441"/>
          </a:xfrm>
          <a:prstGeom prst="rect">
            <a:avLst/>
          </a:prstGeom>
        </p:spPr>
      </p:pic>
      <p:pic>
        <p:nvPicPr>
          <p:cNvPr id="11" name="WebOutline24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6947056" y="6543675"/>
            <a:ext cx="278326" cy="278326"/>
          </a:xfrm>
          <a:prstGeom prst="rect">
            <a:avLst/>
          </a:prstGeom>
        </p:spPr>
      </p:pic>
      <p:pic>
        <p:nvPicPr>
          <p:cNvPr id="12" name="inf12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6963822" y="5638800"/>
            <a:ext cx="244795" cy="256240"/>
          </a:xfrm>
          <a:prstGeom prst="rect">
            <a:avLst/>
          </a:prstGeom>
        </p:spPr>
      </p:pic>
      <p:pic>
        <p:nvPicPr>
          <p:cNvPr id="13" name="education10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6918845" y="6848475"/>
            <a:ext cx="334749" cy="225582"/>
          </a:xfrm>
          <a:prstGeom prst="rect">
            <a:avLst/>
          </a:prstGeom>
        </p:spPr>
      </p:pic>
      <p:pic>
        <p:nvPicPr>
          <p:cNvPr id="14" name="customLine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3710408" y="5219700"/>
            <a:ext cx="6088666" cy="19050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7047641" y="969686"/>
            <a:ext cx="2833018" cy="752475"/>
          </a:xfrm>
          <a:prstGeom prst="rect">
            <a:avLst/>
          </a:prstGeom>
        </p:spPr>
        <p:txBody>
          <a:bodyPr spcFirstLastPara="0" lIns="95250" tIns="28575" rIns="95250" bIns="0" anchor="t"/>
          <a:lstStyle/>
          <a:p>
            <a:pPr marL="123825" indent="-123825" algn="l" hangingPunct="0">
              <a:lnSpc>
                <a:spcPct val="116667"/>
              </a:lnSpc>
              <a:buFont typeface="Arial" panose="020B0604020202020204" pitchFamily="34" charset="0"/>
              <a:buChar char="•"/>
            </a:pPr>
            <a:r>
              <a:rPr sz="975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Compreender meus exames</a:t>
            </a:r>
          </a:p>
          <a:p>
            <a:pPr marL="123825" indent="-123825" algn="l" hangingPunct="0">
              <a:lnSpc>
                <a:spcPct val="116667"/>
              </a:lnSpc>
              <a:buFont typeface="Arial" panose="020B0604020202020204" pitchFamily="34" charset="0"/>
              <a:buChar char="•"/>
            </a:pPr>
            <a:r>
              <a:rPr sz="975">
                <a:latin typeface="SuperscriptNumbersFontFix"/>
                <a:ea typeface="+mn-ea"/>
                <a:cs typeface="SuperscriptNumbersFontFix"/>
              </a:rPr>
              <a:t>Identificar deficiências</a:t>
            </a:r>
          </a:p>
          <a:p>
            <a:pPr marL="123825" indent="-123825" algn="l" hangingPunct="0">
              <a:lnSpc>
                <a:spcPct val="116667"/>
              </a:lnSpc>
              <a:buFont typeface="Arial" panose="020B0604020202020204" pitchFamily="34" charset="0"/>
              <a:buChar char="•"/>
            </a:pPr>
            <a:r>
              <a:rPr sz="975">
                <a:latin typeface="SuperscriptNumbersFontFix"/>
                <a:ea typeface="+mn-ea"/>
                <a:cs typeface="SuperscriptNumbersFontFix"/>
              </a:rPr>
              <a:t>Acompanhar a evolução da minha saúde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6971846" y="526360"/>
            <a:ext cx="2105025" cy="4381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650" b="1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Objetivos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4166155" y="2058420"/>
            <a:ext cx="2105025" cy="3619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125" b="1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Características Pessoais</a:t>
            </a:r>
          </a:p>
        </p:txBody>
      </p:sp>
      <p:pic>
        <p:nvPicPr>
          <p:cNvPr id="18" name="Progress Bar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4245927" y="2696595"/>
            <a:ext cx="2179723" cy="342528"/>
          </a:xfrm>
          <a:prstGeom prst="rect">
            <a:avLst/>
          </a:prstGeom>
        </p:spPr>
      </p:pic>
      <p:pic>
        <p:nvPicPr>
          <p:cNvPr id="19" name="Progress Bar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4245927" y="3334770"/>
            <a:ext cx="2179723" cy="342528"/>
          </a:xfrm>
          <a:prstGeom prst="rect">
            <a:avLst/>
          </a:prstGeom>
        </p:spPr>
      </p:pic>
      <p:sp>
        <p:nvSpPr>
          <p:cNvPr id="20" name="Retângulo 19"/>
          <p:cNvSpPr/>
          <p:nvPr/>
        </p:nvSpPr>
        <p:spPr>
          <a:xfrm>
            <a:off x="4208429" y="3210945"/>
            <a:ext cx="1588771" cy="200025"/>
          </a:xfrm>
          <a:prstGeom prst="rect">
            <a:avLst/>
          </a:prstGeom>
        </p:spPr>
        <p:txBody>
          <a:bodyPr spcFirstLastPara="0" lIns="95250" tIns="28575" rIns="9525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1125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Disposição </a:t>
            </a:r>
          </a:p>
        </p:txBody>
      </p:sp>
      <p:pic>
        <p:nvPicPr>
          <p:cNvPr id="21" name="Progress Bar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4245927" y="3972945"/>
            <a:ext cx="2179723" cy="342528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4208429" y="3849120"/>
            <a:ext cx="1873635" cy="200025"/>
          </a:xfrm>
          <a:prstGeom prst="rect">
            <a:avLst/>
          </a:prstGeom>
        </p:spPr>
        <p:txBody>
          <a:bodyPr spcFirstLastPara="0" lIns="95250" tIns="28575" rIns="9525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1125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Engajamento Digital</a:t>
            </a:r>
          </a:p>
        </p:txBody>
      </p:sp>
      <p:pic>
        <p:nvPicPr>
          <p:cNvPr id="23" name="Progress Bar"/>
          <p:cNvPicPr/>
          <p:nvPr/>
        </p:nvPicPr>
        <p:blipFill rotWithShape="1">
          <a:blip r:embed="rId14"/>
          <a:stretch>
            <a:fillRect/>
          </a:stretch>
        </p:blipFill>
        <p:spPr>
          <a:xfrm>
            <a:off x="4245927" y="4611120"/>
            <a:ext cx="2179723" cy="342528"/>
          </a:xfrm>
          <a:prstGeom prst="rect">
            <a:avLst/>
          </a:prstGeom>
        </p:spPr>
      </p:pic>
      <p:sp>
        <p:nvSpPr>
          <p:cNvPr id="24" name="Retângulo 23"/>
          <p:cNvSpPr/>
          <p:nvPr/>
        </p:nvSpPr>
        <p:spPr>
          <a:xfrm>
            <a:off x="4208429" y="4487295"/>
            <a:ext cx="1873635" cy="200025"/>
          </a:xfrm>
          <a:prstGeom prst="rect">
            <a:avLst/>
          </a:prstGeom>
        </p:spPr>
        <p:txBody>
          <a:bodyPr spcFirstLastPara="0" lIns="95250" tIns="28575" rIns="9525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1125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Sintomas Menopausa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208429" y="2617989"/>
            <a:ext cx="1588771" cy="200025"/>
          </a:xfrm>
          <a:prstGeom prst="rect">
            <a:avLst/>
          </a:prstGeom>
        </p:spPr>
        <p:txBody>
          <a:bodyPr spcFirstLastPara="0" lIns="95250" tIns="28575" rIns="9525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1125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Saúde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6971846" y="4363968"/>
            <a:ext cx="2105025" cy="4381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650" b="1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Tempo Para Mim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7215493" y="4797149"/>
            <a:ext cx="2653274" cy="400050"/>
          </a:xfrm>
          <a:prstGeom prst="rect">
            <a:avLst/>
          </a:prstGeom>
        </p:spPr>
        <p:txBody>
          <a:bodyPr spcFirstLastPara="0" lIns="95250" tIns="28575" rIns="95250" bIns="0" anchor="t"/>
          <a:lstStyle/>
          <a:p>
            <a:pPr algn="l" hangingPunct="0">
              <a:lnSpc>
                <a:spcPct val="116667"/>
              </a:lnSpc>
            </a:pPr>
            <a:r>
              <a:rPr sz="975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Praticar pilates, corrida, ler e consumir conteúdo sobre saúde e bem-estar.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6937405" y="1851577"/>
            <a:ext cx="2105025" cy="4381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650" b="1">
                <a:solidFill>
                  <a:srgbClr val="000000"/>
                </a:solidFill>
                <a:latin typeface="SuperscriptNumbersFontFix"/>
                <a:ea typeface="+mn-ea"/>
                <a:cs typeface="SuperscriptNumbersFontFix"/>
              </a:rPr>
              <a:t>Desafios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7215494" y="2322513"/>
            <a:ext cx="2420100" cy="1962150"/>
          </a:xfrm>
          <a:prstGeom prst="rect">
            <a:avLst/>
          </a:prstGeom>
        </p:spPr>
        <p:txBody>
          <a:bodyPr spcFirstLastPara="0" lIns="95250" tIns="28575" rIns="95250" bIns="0" anchor="t"/>
          <a:lstStyle/>
          <a:p>
            <a:pPr algn="l" hangingPunct="0">
              <a:lnSpc>
                <a:spcPct val="116667"/>
              </a:lnSpc>
            </a:pPr>
            <a:r>
              <a:rPr sz="975">
                <a:latin typeface="SuperscriptNumbersFontFix"/>
                <a:ea typeface="+mn-ea"/>
                <a:cs typeface="SuperscriptNumbersFontFix"/>
              </a:rPr>
              <a:t>Fase da vida: Climatério, transição para a menopausa.</a:t>
            </a:r>
          </a:p>
          <a:p>
            <a:pPr algn="l" hangingPunct="0">
              <a:lnSpc>
                <a:spcPct val="116667"/>
              </a:lnSpc>
            </a:pPr>
            <a:r>
              <a:rPr sz="975">
                <a:latin typeface="SuperscriptNumbersFontFix"/>
                <a:ea typeface="+mn-ea"/>
                <a:cs typeface="SuperscriptNumbersFontFix"/>
              </a:rPr>
              <a:t>Preocupações: Longevidade, bem-estar, saúde, sintomas da menopausa, deficiências nutricionais.</a:t>
            </a:r>
          </a:p>
          <a:p>
            <a:pPr algn="l" hangingPunct="0">
              <a:lnSpc>
                <a:spcPct val="116667"/>
              </a:lnSpc>
            </a:pPr>
            <a:r>
              <a:rPr sz="975">
                <a:latin typeface="SuperscriptNumbersFontFix"/>
                <a:ea typeface="+mn-ea"/>
                <a:cs typeface="SuperscriptNumbersFontFix"/>
              </a:rPr>
              <a:t>Comportamento: Procura ativamente por informações sobre saúde, nutrição e bem-estar. Provavelmente já realiza exames de rotina e acompanhamento médico.</a:t>
            </a:r>
          </a:p>
        </p:txBody>
      </p:sp>
      <p:pic>
        <p:nvPicPr>
          <p:cNvPr id="30" name="2020_Arrows_18"/>
          <p:cNvPicPr/>
          <p:nvPr/>
        </p:nvPicPr>
        <p:blipFill rotWithShape="1">
          <a:blip r:embed="rId15"/>
          <a:stretch>
            <a:fillRect/>
          </a:stretch>
        </p:blipFill>
        <p:spPr>
          <a:xfrm>
            <a:off x="6937406" y="2676525"/>
            <a:ext cx="258570" cy="258570"/>
          </a:xfrm>
          <a:prstGeom prst="rect">
            <a:avLst/>
          </a:prstGeom>
        </p:spPr>
      </p:pic>
      <p:pic>
        <p:nvPicPr>
          <p:cNvPr id="31" name="2020_Arrows_18 copy 2"/>
          <p:cNvPicPr/>
          <p:nvPr/>
        </p:nvPicPr>
        <p:blipFill rotWithShape="1">
          <a:blip r:embed="rId15"/>
          <a:stretch>
            <a:fillRect/>
          </a:stretch>
        </p:blipFill>
        <p:spPr>
          <a:xfrm>
            <a:off x="6971846" y="3390178"/>
            <a:ext cx="258570" cy="258570"/>
          </a:xfrm>
          <a:prstGeom prst="rect">
            <a:avLst/>
          </a:prstGeom>
        </p:spPr>
      </p:pic>
      <p:pic>
        <p:nvPicPr>
          <p:cNvPr id="32" name="image.png"/>
          <p:cNvPicPr/>
          <p:nvPr/>
        </p:nvPicPr>
        <p:blipFill rotWithShape="1">
          <a:blip r:embed="rId16"/>
          <a:stretch>
            <a:fillRect/>
          </a:stretch>
        </p:blipFill>
        <p:spPr>
          <a:xfrm>
            <a:off x="0" y="1661384"/>
            <a:ext cx="3905615" cy="6349620"/>
          </a:xfrm>
          <a:prstGeom prst="rect">
            <a:avLst/>
          </a:prstGeom>
        </p:spPr>
      </p:pic>
      <p:pic>
        <p:nvPicPr>
          <p:cNvPr id="33" name="2020_Arrows_18 copy 3"/>
          <p:cNvPicPr/>
          <p:nvPr/>
        </p:nvPicPr>
        <p:blipFill rotWithShape="1">
          <a:blip r:embed="rId15"/>
          <a:stretch>
            <a:fillRect/>
          </a:stretch>
        </p:blipFill>
        <p:spPr>
          <a:xfrm>
            <a:off x="6937405" y="2327243"/>
            <a:ext cx="258570" cy="25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</a:blipFill>
        <a:effectLst/>
      </p:bgPr>
    </p:bg>
    <p:spTree>
      <p:nvGrpSpPr>
        <p:cNvPr id="1" name="Slid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/>
          <p:nvPr/>
        </p:nvSpPr>
        <p:spPr>
          <a:xfrm>
            <a:off x="1764557" y="3642232"/>
            <a:ext cx="4936318" cy="7810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sz="2550" b="1">
                <a:solidFill>
                  <a:srgbClr val="292929"/>
                </a:solidFill>
                <a:latin typeface="Didact Gothic"/>
                <a:ea typeface="+mn-ea"/>
                <a:cs typeface="Didact Gothic"/>
              </a:rPr>
              <a:t>Interpretação de exames  clara e simples</a:t>
            </a:r>
          </a:p>
        </p:txBody>
      </p:sp>
      <p:sp>
        <p:nvSpPr>
          <p:cNvPr id="3" name="text 1 copy 1"/>
          <p:cNvSpPr/>
          <p:nvPr/>
        </p:nvSpPr>
        <p:spPr>
          <a:xfrm>
            <a:off x="1764556" y="4769481"/>
            <a:ext cx="3955192" cy="3905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sz="2550" b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Monitoramento contínuo</a:t>
            </a:r>
          </a:p>
        </p:txBody>
      </p:sp>
      <p:sp>
        <p:nvSpPr>
          <p:cNvPr id="4" name="text 1 copy 2"/>
          <p:cNvSpPr/>
          <p:nvPr/>
        </p:nvSpPr>
        <p:spPr>
          <a:xfrm>
            <a:off x="1799038" y="5793544"/>
            <a:ext cx="4605906" cy="3905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sz="2550" b="1">
                <a:solidFill>
                  <a:srgbClr val="292929"/>
                </a:solidFill>
                <a:latin typeface="Didact Gothic"/>
                <a:ea typeface="+mn-ea"/>
                <a:cs typeface="Didact Gothic"/>
              </a:rPr>
              <a:t>Prevenção</a:t>
            </a:r>
          </a:p>
        </p:txBody>
      </p:sp>
      <p:sp>
        <p:nvSpPr>
          <p:cNvPr id="5" name="text 0 copy 1"/>
          <p:cNvSpPr/>
          <p:nvPr/>
        </p:nvSpPr>
        <p:spPr>
          <a:xfrm>
            <a:off x="440171" y="1895475"/>
            <a:ext cx="5181600" cy="1314450"/>
          </a:xfrm>
          <a:prstGeom prst="rect">
            <a:avLst/>
          </a:prstGeom>
        </p:spPr>
        <p:txBody>
          <a:bodyPr spcFirstLastPara="0" lIns="95250" tIns="85725" rIns="95250" bIns="0" anchor="t"/>
          <a:lstStyle/>
          <a:p>
            <a:pPr algn="ctr" hangingPunct="0">
              <a:lnSpc>
                <a:spcPct val="83333"/>
              </a:lnSpc>
              <a:spcBef>
                <a:spcPct val="6667"/>
              </a:spcBef>
            </a:pPr>
            <a:r>
              <a:rPr sz="4500" b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Como ajudar Mariana?</a:t>
            </a:r>
          </a:p>
        </p:txBody>
      </p:sp>
      <p:pic>
        <p:nvPicPr>
          <p:cNvPr id="6" name="Creative-Shape-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495925" y="828675"/>
            <a:ext cx="2448000" cy="2444769"/>
          </a:xfrm>
          <a:prstGeom prst="rect">
            <a:avLst/>
          </a:prstGeom>
        </p:spPr>
      </p:pic>
      <p:pic>
        <p:nvPicPr>
          <p:cNvPr id="7" name="Creative-Shape-4 copy 1"/>
          <p:cNvPicPr/>
          <p:nvPr/>
        </p:nvPicPr>
        <p:blipFill rotWithShape="1">
          <a:blip r:embed="rId4"/>
          <a:stretch>
            <a:fillRect/>
          </a:stretch>
        </p:blipFill>
        <p:spPr>
          <a:xfrm rot="1342272">
            <a:off x="8343900" y="4638675"/>
            <a:ext cx="2377529" cy="2306910"/>
          </a:xfrm>
          <a:prstGeom prst="rect">
            <a:avLst/>
          </a:prstGeom>
        </p:spPr>
      </p:pic>
      <p:pic>
        <p:nvPicPr>
          <p:cNvPr id="8" name="Creative-Shape-4 copy 2"/>
          <p:cNvPicPr/>
          <p:nvPr/>
        </p:nvPicPr>
        <p:blipFill rotWithShape="1">
          <a:blip r:embed="rId5"/>
          <a:stretch>
            <a:fillRect/>
          </a:stretch>
        </p:blipFill>
        <p:spPr>
          <a:xfrm rot="1342272">
            <a:off x="10900371" y="2628900"/>
            <a:ext cx="920502" cy="964034"/>
          </a:xfrm>
          <a:prstGeom prst="rect">
            <a:avLst/>
          </a:prstGeom>
        </p:spPr>
      </p:pic>
      <p:pic>
        <p:nvPicPr>
          <p:cNvPr id="9" name="like thumb up outline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647700" y="3325564"/>
            <a:ext cx="1090538" cy="1090538"/>
          </a:xfrm>
          <a:prstGeom prst="rect">
            <a:avLst/>
          </a:prstGeom>
        </p:spPr>
      </p:pic>
      <p:pic>
        <p:nvPicPr>
          <p:cNvPr id="10" name="like thumb up outline copy 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655153" y="4413665"/>
            <a:ext cx="1090538" cy="1090538"/>
          </a:xfrm>
          <a:prstGeom prst="rect">
            <a:avLst/>
          </a:prstGeom>
        </p:spPr>
      </p:pic>
      <p:pic>
        <p:nvPicPr>
          <p:cNvPr id="11" name="like thumb up outline copy 2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660853" y="5476875"/>
            <a:ext cx="1090538" cy="1090538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1086040" y="381000"/>
            <a:ext cx="1616340" cy="372663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2934" b="1"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Sanguine</a:t>
            </a:r>
          </a:p>
        </p:txBody>
      </p:sp>
      <p:pic>
        <p:nvPicPr>
          <p:cNvPr id="13" name="Medical-Healthcare-Blood-Test-Outline-Filled-1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440171" y="245070"/>
            <a:ext cx="683967" cy="683967"/>
          </a:xfrm>
          <a:prstGeom prst="rect">
            <a:avLst/>
          </a:prstGeom>
        </p:spPr>
      </p:pic>
      <p:pic>
        <p:nvPicPr>
          <p:cNvPr id="14" name="Tech Daily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5621772" y="1004774"/>
            <a:ext cx="5974341" cy="631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lid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 copy 2"/>
          <p:cNvSpPr/>
          <p:nvPr/>
        </p:nvSpPr>
        <p:spPr>
          <a:xfrm>
            <a:off x="2286000" y="4819650"/>
            <a:ext cx="8115300" cy="12573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sz="28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Existe</a:t>
            </a:r>
            <a:r>
              <a:rPr sz="28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8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uma</a:t>
            </a:r>
            <a:r>
              <a:rPr sz="28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lacuna </a:t>
            </a:r>
            <a:r>
              <a:rPr sz="28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clara</a:t>
            </a:r>
            <a:r>
              <a:rPr sz="28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no mercado:</a:t>
            </a:r>
          </a:p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a </a:t>
            </a:r>
            <a:r>
              <a:rPr sz="28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falta</a:t>
            </a:r>
            <a:r>
              <a:rPr sz="28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de ferramentas simples e </a:t>
            </a:r>
            <a:r>
              <a:rPr sz="28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intuitivas</a:t>
            </a:r>
            <a:endParaRPr sz="2800" dirty="0">
              <a:solidFill>
                <a:srgbClr val="FFFFFF"/>
              </a:solidFill>
              <a:latin typeface="SuperscriptNumbersFontFix"/>
              <a:ea typeface="+mn-ea"/>
              <a:cs typeface="SuperscriptNumbersFontFix"/>
            </a:endParaRPr>
          </a:p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que </a:t>
            </a:r>
            <a:r>
              <a:rPr sz="28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ajudem</a:t>
            </a:r>
            <a:r>
              <a:rPr sz="28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as </a:t>
            </a:r>
            <a:r>
              <a:rPr sz="28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pessoas</a:t>
            </a:r>
            <a:r>
              <a:rPr sz="28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a </a:t>
            </a:r>
            <a:r>
              <a:rPr sz="28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entenderem</a:t>
            </a:r>
            <a:r>
              <a:rPr sz="28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8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facilmente</a:t>
            </a:r>
            <a:r>
              <a:rPr sz="28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8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os</a:t>
            </a:r>
            <a:r>
              <a:rPr sz="28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8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resultados</a:t>
            </a:r>
            <a:r>
              <a:rPr sz="28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dos </a:t>
            </a:r>
            <a:r>
              <a:rPr sz="28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seus</a:t>
            </a:r>
            <a:r>
              <a:rPr sz="28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8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exames</a:t>
            </a:r>
            <a:r>
              <a:rPr sz="280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de </a:t>
            </a:r>
            <a:r>
              <a:rPr sz="2800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sangue</a:t>
            </a:r>
            <a:r>
              <a:rPr sz="1650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.</a:t>
            </a:r>
          </a:p>
        </p:txBody>
      </p:sp>
      <p:sp>
        <p:nvSpPr>
          <p:cNvPr id="4" name="text 0"/>
          <p:cNvSpPr/>
          <p:nvPr/>
        </p:nvSpPr>
        <p:spPr>
          <a:xfrm>
            <a:off x="2533650" y="3314700"/>
            <a:ext cx="3388965" cy="3048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2400" i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"Ferramentas certas"</a:t>
            </a:r>
          </a:p>
        </p:txBody>
      </p:sp>
      <p:sp>
        <p:nvSpPr>
          <p:cNvPr id="5" name="text 0 copy 5"/>
          <p:cNvSpPr/>
          <p:nvPr/>
        </p:nvSpPr>
        <p:spPr>
          <a:xfrm>
            <a:off x="5619750" y="3314700"/>
            <a:ext cx="4234375" cy="2762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2175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podem</a:t>
            </a:r>
            <a:r>
              <a:rPr sz="2175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175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fazer</a:t>
            </a:r>
            <a:r>
              <a:rPr sz="2175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sz="2175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toda</a:t>
            </a:r>
            <a:r>
              <a:rPr sz="2175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 a </a:t>
            </a:r>
            <a:r>
              <a:rPr sz="2175" dirty="0" err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dif</a:t>
            </a:r>
            <a:r>
              <a:rPr lang="pt-BR" sz="2175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e</a:t>
            </a:r>
            <a:r>
              <a:rPr sz="2175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ren</a:t>
            </a:r>
            <a:r>
              <a:rPr lang="pt-BR" sz="2175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ç</a:t>
            </a:r>
            <a:r>
              <a:rPr sz="2175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a.</a:t>
            </a:r>
          </a:p>
        </p:txBody>
      </p:sp>
      <p:sp>
        <p:nvSpPr>
          <p:cNvPr id="6" name="text 0 copy 4"/>
          <p:cNvSpPr/>
          <p:nvPr/>
        </p:nvSpPr>
        <p:spPr>
          <a:xfrm>
            <a:off x="2209800" y="2762250"/>
            <a:ext cx="4234375" cy="2762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2175" b="1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Exames de Sangue Simplificados</a:t>
            </a:r>
          </a:p>
        </p:txBody>
      </p:sp>
      <p:pic>
        <p:nvPicPr>
          <p:cNvPr id="7" name="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33425" y="3276600"/>
            <a:ext cx="1447800" cy="304800"/>
          </a:xfrm>
          <a:prstGeom prst="rect">
            <a:avLst/>
          </a:prstGeom>
        </p:spPr>
      </p:pic>
      <p:pic>
        <p:nvPicPr>
          <p:cNvPr id="8" name="quotation mark first outline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876425" y="1257300"/>
            <a:ext cx="1586211" cy="1586211"/>
          </a:xfrm>
          <a:prstGeom prst="rect">
            <a:avLst/>
          </a:prstGeom>
        </p:spPr>
      </p:pic>
      <p:pic>
        <p:nvPicPr>
          <p:cNvPr id="9" name="quotation mark second outline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9397583" y="3048000"/>
            <a:ext cx="1576983" cy="1576983"/>
          </a:xfrm>
          <a:prstGeom prst="rect">
            <a:avLst/>
          </a:prstGeom>
        </p:spPr>
      </p:pic>
      <p:pic>
        <p:nvPicPr>
          <p:cNvPr id="10" name="Medical-Healthcare-Blood-Test-Outline-Filled-12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441588" y="213655"/>
            <a:ext cx="888251" cy="888251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917310" y="424161"/>
            <a:ext cx="1616340" cy="400050"/>
          </a:xfrm>
          <a:prstGeom prst="rect">
            <a:avLst/>
          </a:prstGeom>
        </p:spPr>
        <p:txBody>
          <a:bodyPr spcFirstLastPara="0" lIns="0" tIns="85725" rIns="0" bIns="0" anchor="t"/>
          <a:lstStyle/>
          <a:p>
            <a:pPr algn="r" hangingPunct="0">
              <a:lnSpc>
                <a:spcPct val="83333"/>
              </a:lnSpc>
              <a:spcBef>
                <a:spcPct val="6667"/>
              </a:spcBef>
            </a:pPr>
            <a:r>
              <a:rPr sz="2800" b="1" dirty="0">
                <a:solidFill>
                  <a:srgbClr val="FFFFFF"/>
                </a:solidFill>
                <a:latin typeface="SuperscriptNumbersFontFix"/>
                <a:ea typeface="+mn-ea"/>
                <a:cs typeface="SuperscriptNumbersFontFix"/>
              </a:rPr>
              <a:t>Sanguine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</a:blipFill>
        <a:effectLst/>
      </p:bgPr>
    </p:bg>
    <p:spTree>
      <p:nvGrpSpPr>
        <p:cNvPr id="1" name="Slid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reative-Shape-7"/>
          <p:cNvPicPr/>
          <p:nvPr/>
        </p:nvPicPr>
        <p:blipFill rotWithShape="1">
          <a:blip r:embed="rId3"/>
          <a:stretch>
            <a:fillRect/>
          </a:stretch>
        </p:blipFill>
        <p:spPr>
          <a:xfrm rot="8100000" flipH="1">
            <a:off x="6943725" y="-857250"/>
            <a:ext cx="10640117" cy="7918827"/>
          </a:xfrm>
          <a:prstGeom prst="rect">
            <a:avLst/>
          </a:prstGeom>
        </p:spPr>
      </p:pic>
      <p:pic>
        <p:nvPicPr>
          <p:cNvPr id="3" name="Creative-Shape-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572500" y="-400050"/>
            <a:ext cx="2448000" cy="2444769"/>
          </a:xfrm>
          <a:prstGeom prst="rect">
            <a:avLst/>
          </a:prstGeom>
        </p:spPr>
      </p:pic>
      <p:pic>
        <p:nvPicPr>
          <p:cNvPr id="4" name="Creative-Shape-4 copy 1"/>
          <p:cNvPicPr/>
          <p:nvPr/>
        </p:nvPicPr>
        <p:blipFill rotWithShape="1">
          <a:blip r:embed="rId5"/>
          <a:stretch>
            <a:fillRect/>
          </a:stretch>
        </p:blipFill>
        <p:spPr>
          <a:xfrm rot="-2700000">
            <a:off x="10811668" y="5506243"/>
            <a:ext cx="2377529" cy="2306910"/>
          </a:xfrm>
          <a:prstGeom prst="rect">
            <a:avLst/>
          </a:prstGeom>
        </p:spPr>
      </p:pic>
      <p:pic>
        <p:nvPicPr>
          <p:cNvPr id="5" name="Creative-Shape-4 copy 2"/>
          <p:cNvPicPr/>
          <p:nvPr/>
        </p:nvPicPr>
        <p:blipFill rotWithShape="1">
          <a:blip r:embed="rId6"/>
          <a:stretch>
            <a:fillRect/>
          </a:stretch>
        </p:blipFill>
        <p:spPr>
          <a:xfrm rot="-2700000">
            <a:off x="10466902" y="4469433"/>
            <a:ext cx="920502" cy="964034"/>
          </a:xfrm>
          <a:prstGeom prst="rect">
            <a:avLst/>
          </a:prstGeom>
        </p:spPr>
      </p:pic>
      <p:pic>
        <p:nvPicPr>
          <p:cNvPr id="6" name="Science80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5372100" y="0"/>
            <a:ext cx="2125935" cy="1892097"/>
          </a:xfrm>
          <a:prstGeom prst="rect">
            <a:avLst/>
          </a:prstGeom>
        </p:spPr>
      </p:pic>
      <p:pic>
        <p:nvPicPr>
          <p:cNvPr id="7" name="Devices-Networks-Outline-Filled-83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876396" y="4743450"/>
            <a:ext cx="2137916" cy="213791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85644" y="186541"/>
            <a:ext cx="4838604" cy="1543050"/>
          </a:xfrm>
          <a:prstGeom prst="rect">
            <a:avLst/>
          </a:prstGeom>
        </p:spPr>
        <p:txBody>
          <a:bodyPr spcFirstLastPara="0" lIns="0" tIns="85725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5400" b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Pesquisa de mercado</a:t>
            </a:r>
          </a:p>
        </p:txBody>
      </p:sp>
      <p:pic>
        <p:nvPicPr>
          <p:cNvPr id="9" name="Shape-1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-1022698" y="1853983"/>
            <a:ext cx="11582400" cy="5124450"/>
          </a:xfrm>
          <a:prstGeom prst="rect">
            <a:avLst/>
          </a:prstGeom>
        </p:spPr>
      </p:pic>
      <p:pic>
        <p:nvPicPr>
          <p:cNvPr id="10" name="image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7897547" y="1266825"/>
            <a:ext cx="3586635" cy="5905500"/>
          </a:xfrm>
          <a:prstGeom prst="rect">
            <a:avLst/>
          </a:prstGeom>
        </p:spPr>
      </p:pic>
      <p:pic>
        <p:nvPicPr>
          <p:cNvPr id="11" name="image.png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3999195" y="1270735"/>
            <a:ext cx="3779554" cy="590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</a:blipFill>
        <a:effectLst/>
      </p:bgPr>
    </p:bg>
    <p:spTree>
      <p:nvGrpSpPr>
        <p:cNvPr id="1" name="Slide 15 copy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.png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690922" y="2144863"/>
            <a:ext cx="7362357" cy="3689488"/>
          </a:xfrm>
          <a:prstGeom prst="rect">
            <a:avLst/>
          </a:prstGeom>
        </p:spPr>
      </p:pic>
      <p:pic>
        <p:nvPicPr>
          <p:cNvPr id="3" name="Creative-Shape-7"/>
          <p:cNvPicPr/>
          <p:nvPr/>
        </p:nvPicPr>
        <p:blipFill rotWithShape="1">
          <a:blip r:embed="rId4"/>
          <a:stretch>
            <a:fillRect/>
          </a:stretch>
        </p:blipFill>
        <p:spPr>
          <a:xfrm rot="8100000" flipH="1">
            <a:off x="6943725" y="-857250"/>
            <a:ext cx="10640117" cy="7918827"/>
          </a:xfrm>
          <a:prstGeom prst="rect">
            <a:avLst/>
          </a:prstGeom>
        </p:spPr>
      </p:pic>
      <p:pic>
        <p:nvPicPr>
          <p:cNvPr id="4" name="Creative-Shape-4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498203" y="-285325"/>
            <a:ext cx="2448000" cy="2444769"/>
          </a:xfrm>
          <a:prstGeom prst="rect">
            <a:avLst/>
          </a:prstGeom>
        </p:spPr>
      </p:pic>
      <p:pic>
        <p:nvPicPr>
          <p:cNvPr id="5" name="Creative-Shape-4 copy 1"/>
          <p:cNvPicPr/>
          <p:nvPr/>
        </p:nvPicPr>
        <p:blipFill rotWithShape="1">
          <a:blip r:embed="rId6"/>
          <a:stretch>
            <a:fillRect/>
          </a:stretch>
        </p:blipFill>
        <p:spPr>
          <a:xfrm rot="-2700000">
            <a:off x="10811668" y="5506243"/>
            <a:ext cx="2377529" cy="2306910"/>
          </a:xfrm>
          <a:prstGeom prst="rect">
            <a:avLst/>
          </a:prstGeom>
        </p:spPr>
      </p:pic>
      <p:pic>
        <p:nvPicPr>
          <p:cNvPr id="6" name="Creative-Shape-4 copy 2"/>
          <p:cNvPicPr/>
          <p:nvPr/>
        </p:nvPicPr>
        <p:blipFill rotWithShape="1">
          <a:blip r:embed="rId7"/>
          <a:stretch>
            <a:fillRect/>
          </a:stretch>
        </p:blipFill>
        <p:spPr>
          <a:xfrm rot="-2700000">
            <a:off x="10466902" y="4469433"/>
            <a:ext cx="920502" cy="964034"/>
          </a:xfrm>
          <a:prstGeom prst="rect">
            <a:avLst/>
          </a:prstGeom>
        </p:spPr>
      </p:pic>
      <p:pic>
        <p:nvPicPr>
          <p:cNvPr id="7" name="Science80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5372100" y="0"/>
            <a:ext cx="2125935" cy="1892097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85644" y="186541"/>
            <a:ext cx="4838604" cy="1543050"/>
          </a:xfrm>
          <a:prstGeom prst="rect">
            <a:avLst/>
          </a:prstGeom>
        </p:spPr>
        <p:txBody>
          <a:bodyPr spcFirstLastPara="0" lIns="0" tIns="85725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5400" b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Pesquisa de mercado</a:t>
            </a:r>
          </a:p>
        </p:txBody>
      </p:sp>
      <p:pic>
        <p:nvPicPr>
          <p:cNvPr id="9" name="Devices-Networks-Outline-Filled-83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485643" y="5208153"/>
            <a:ext cx="2137916" cy="2137916"/>
          </a:xfrm>
          <a:prstGeom prst="rect">
            <a:avLst/>
          </a:prstGeom>
        </p:spPr>
      </p:pic>
      <p:pic>
        <p:nvPicPr>
          <p:cNvPr id="10" name="image.png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9071045" y="291180"/>
            <a:ext cx="3173688" cy="688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Introduction 3 copy 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imon Maritz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5114925" y="-104775"/>
            <a:ext cx="8105775" cy="3019425"/>
          </a:xfrm>
          <a:prstGeom prst="rect">
            <a:avLst/>
          </a:prstGeom>
        </p:spPr>
      </p:pic>
      <p:sp>
        <p:nvSpPr>
          <p:cNvPr id="3" name="Title"/>
          <p:cNvSpPr/>
          <p:nvPr/>
        </p:nvSpPr>
        <p:spPr>
          <a:xfrm>
            <a:off x="637454" y="3400425"/>
            <a:ext cx="11891956" cy="722647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98333"/>
              </a:lnSpc>
              <a:spcBef>
                <a:spcPct val="667"/>
              </a:spcBef>
            </a:pPr>
            <a:r>
              <a:rPr sz="4796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Conclusão</a:t>
            </a:r>
          </a:p>
        </p:txBody>
      </p:sp>
      <p:sp>
        <p:nvSpPr>
          <p:cNvPr id="4" name="Title copy copy 7"/>
          <p:cNvSpPr/>
          <p:nvPr/>
        </p:nvSpPr>
        <p:spPr>
          <a:xfrm>
            <a:off x="704850" y="4580272"/>
            <a:ext cx="11824560" cy="10858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25000"/>
              </a:lnSpc>
            </a:pP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Em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resumo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, "Sanguine" é um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aplicativo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revolucionário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projetado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para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simplificar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a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compreensão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de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os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resultados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dos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exames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de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sangue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. À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medida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que as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mulheres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entram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em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suas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fases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de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transição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, é crucial que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tenham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as ferramentas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certos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para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entenderem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suas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saúde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. Com interface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amigável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e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recursos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intuitivos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, "Sanguine" é a ferramenta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definitiva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para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capacitar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as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mulheres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a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manterem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controle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sobre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suas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 </a:t>
            </a:r>
            <a:r>
              <a:rPr dirty="0" err="1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saúde</a:t>
            </a:r>
            <a:r>
              <a:rPr dirty="0">
                <a:solidFill>
                  <a:srgbClr val="292929"/>
                </a:solidFill>
                <a:latin typeface="SuperscriptNumbersFontFix"/>
                <a:ea typeface="+mn-ea"/>
                <a:cs typeface="SuperscriptNumbersFontFix"/>
              </a:rPr>
              <a:t>.</a:t>
            </a:r>
          </a:p>
        </p:txBody>
      </p:sp>
      <p:pic>
        <p:nvPicPr>
          <p:cNvPr id="5" name="Robin Schreiner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0" y="-609600"/>
            <a:ext cx="2440644" cy="3552825"/>
          </a:xfrm>
          <a:prstGeom prst="rect">
            <a:avLst/>
          </a:prstGeom>
        </p:spPr>
      </p:pic>
      <p:pic>
        <p:nvPicPr>
          <p:cNvPr id="6" name="Sam Balye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559290" y="-609600"/>
            <a:ext cx="2440644" cy="35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358</Words>
  <Application>Microsoft Office PowerPoint</Application>
  <PresentationFormat>Personalizar</PresentationFormat>
  <Paragraphs>63</Paragraphs>
  <Slides>10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Calibri</vt:lpstr>
      <vt:lpstr>Didact Gothic</vt:lpstr>
      <vt:lpstr>SuperscriptNumbersFontFix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Visme Presentation</dc:title>
  <dc:creator/>
  <cp:lastModifiedBy/>
  <cp:revision>5</cp:revision>
  <dcterms:created xsi:type="dcterms:W3CDTF">2024-11-06T21:44:12Z</dcterms:created>
  <dcterms:modified xsi:type="dcterms:W3CDTF">2024-11-06T23:53:55Z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333b259-87ee-4762-9a8c-7b0d155dd87f_Enabled">
    <vt:lpwstr>true</vt:lpwstr>
  </property>
  <property fmtid="{D5CDD505-2E9C-101B-9397-08002B2CF9AE}" pid="3" name="MSIP_Label_9333b259-87ee-4762-9a8c-7b0d155dd87f_SetDate">
    <vt:lpwstr>2024-11-06T21:46:02Z</vt:lpwstr>
  </property>
  <property fmtid="{D5CDD505-2E9C-101B-9397-08002B2CF9AE}" pid="4" name="MSIP_Label_9333b259-87ee-4762-9a8c-7b0d155dd87f_Method">
    <vt:lpwstr>Privileged</vt:lpwstr>
  </property>
  <property fmtid="{D5CDD505-2E9C-101B-9397-08002B2CF9AE}" pid="5" name="MSIP_Label_9333b259-87ee-4762-9a8c-7b0d155dd87f_Name">
    <vt:lpwstr>_PESSOAL</vt:lpwstr>
  </property>
  <property fmtid="{D5CDD505-2E9C-101B-9397-08002B2CF9AE}" pid="6" name="MSIP_Label_9333b259-87ee-4762-9a8c-7b0d155dd87f_SiteId">
    <vt:lpwstr>ab9bba98-684a-43fb-add8-9c2bebede229</vt:lpwstr>
  </property>
  <property fmtid="{D5CDD505-2E9C-101B-9397-08002B2CF9AE}" pid="7" name="MSIP_Label_9333b259-87ee-4762-9a8c-7b0d155dd87f_ActionId">
    <vt:lpwstr>69f11dde-7932-4fb1-831b-234b61b75fb0</vt:lpwstr>
  </property>
  <property fmtid="{D5CDD505-2E9C-101B-9397-08002B2CF9AE}" pid="8" name="MSIP_Label_9333b259-87ee-4762-9a8c-7b0d155dd87f_ContentBits">
    <vt:lpwstr>1</vt:lpwstr>
  </property>
</Properties>
</file>